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1" r:id="rId8"/>
    <p:sldId id="262" r:id="rId9"/>
    <p:sldId id="264" r:id="rId10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F589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630" autoAdjust="0"/>
  </p:normalViewPr>
  <p:slideViewPr>
    <p:cSldViewPr>
      <p:cViewPr>
        <p:scale>
          <a:sx n="120" d="100"/>
          <a:sy n="120" d="100"/>
        </p:scale>
        <p:origin x="-70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2DF6210-483A-43BE-AD7B-9D0F102E12EB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03E80129-B567-45E8-AC66-25673AF63AEE}">
      <dgm:prSet phldrT="[Texte]"/>
      <dgm:spPr>
        <a:solidFill>
          <a:srgbClr val="2F5897"/>
        </a:solidFill>
      </dgm:spPr>
      <dgm:t>
        <a:bodyPr/>
        <a:lstStyle/>
        <a:p>
          <a:r>
            <a:rPr lang="fr-FR" dirty="0"/>
            <a:t>2016</a:t>
          </a:r>
        </a:p>
      </dgm:t>
    </dgm:pt>
    <dgm:pt modelId="{AFFD6183-CD73-4510-A519-E6BAB9B18D57}" type="parTrans" cxnId="{669C0D4F-6885-4F13-A75C-D93E5F180DEE}">
      <dgm:prSet/>
      <dgm:spPr/>
      <dgm:t>
        <a:bodyPr/>
        <a:lstStyle/>
        <a:p>
          <a:endParaRPr lang="fr-FR"/>
        </a:p>
      </dgm:t>
    </dgm:pt>
    <dgm:pt modelId="{E45EE971-563C-4F6C-B644-20ECA2D0013F}" type="sibTrans" cxnId="{669C0D4F-6885-4F13-A75C-D93E5F180DEE}">
      <dgm:prSet/>
      <dgm:spPr/>
      <dgm:t>
        <a:bodyPr/>
        <a:lstStyle/>
        <a:p>
          <a:endParaRPr lang="fr-FR"/>
        </a:p>
      </dgm:t>
    </dgm:pt>
    <dgm:pt modelId="{0532D1EF-D0FF-4D76-B04A-FF4D3B9A4B75}">
      <dgm:prSet phldrT="[Texte]"/>
      <dgm:spPr>
        <a:solidFill>
          <a:srgbClr val="2F5897"/>
        </a:solidFill>
      </dgm:spPr>
      <dgm:t>
        <a:bodyPr/>
        <a:lstStyle/>
        <a:p>
          <a:r>
            <a:rPr lang="fr-FR" dirty="0"/>
            <a:t>2017</a:t>
          </a:r>
        </a:p>
      </dgm:t>
    </dgm:pt>
    <dgm:pt modelId="{1AE5F0D5-FE07-4E90-8B9D-06069B21273A}" type="parTrans" cxnId="{BA2449F6-2D71-4CE5-895B-CE4DACED2E7F}">
      <dgm:prSet/>
      <dgm:spPr/>
      <dgm:t>
        <a:bodyPr/>
        <a:lstStyle/>
        <a:p>
          <a:endParaRPr lang="fr-FR"/>
        </a:p>
      </dgm:t>
    </dgm:pt>
    <dgm:pt modelId="{809237CD-63F5-4C7C-AB42-3C3E1517B1E5}" type="sibTrans" cxnId="{BA2449F6-2D71-4CE5-895B-CE4DACED2E7F}">
      <dgm:prSet/>
      <dgm:spPr/>
      <dgm:t>
        <a:bodyPr/>
        <a:lstStyle/>
        <a:p>
          <a:endParaRPr lang="fr-FR"/>
        </a:p>
      </dgm:t>
    </dgm:pt>
    <dgm:pt modelId="{F262ABF9-C8DA-4555-B3F2-2DBD091126E3}">
      <dgm:prSet phldrT="[Texte]"/>
      <dgm:spPr>
        <a:solidFill>
          <a:srgbClr val="2F5897"/>
        </a:solidFill>
      </dgm:spPr>
      <dgm:t>
        <a:bodyPr/>
        <a:lstStyle/>
        <a:p>
          <a:r>
            <a:rPr lang="fr-FR" dirty="0"/>
            <a:t>2018</a:t>
          </a:r>
        </a:p>
      </dgm:t>
    </dgm:pt>
    <dgm:pt modelId="{69F3A700-CAB0-4D88-841A-36E7ECE64A2D}" type="parTrans" cxnId="{F3C9C999-F65F-4E6F-A8B1-0BA4AA49639D}">
      <dgm:prSet/>
      <dgm:spPr/>
      <dgm:t>
        <a:bodyPr/>
        <a:lstStyle/>
        <a:p>
          <a:endParaRPr lang="fr-FR"/>
        </a:p>
      </dgm:t>
    </dgm:pt>
    <dgm:pt modelId="{8A0AE19C-0CD5-4E41-ADFA-74922D26D13F}" type="sibTrans" cxnId="{F3C9C999-F65F-4E6F-A8B1-0BA4AA49639D}">
      <dgm:prSet/>
      <dgm:spPr/>
      <dgm:t>
        <a:bodyPr/>
        <a:lstStyle/>
        <a:p>
          <a:endParaRPr lang="fr-FR"/>
        </a:p>
      </dgm:t>
    </dgm:pt>
    <dgm:pt modelId="{16C1436A-08E5-4C37-A8F8-30C9779D5C34}" type="pres">
      <dgm:prSet presAssocID="{92DF6210-483A-43BE-AD7B-9D0F102E12EB}" presName="Name0" presStyleCnt="0">
        <dgm:presLayoutVars>
          <dgm:dir/>
          <dgm:animLvl val="lvl"/>
          <dgm:resizeHandles val="exact"/>
        </dgm:presLayoutVars>
      </dgm:prSet>
      <dgm:spPr/>
    </dgm:pt>
    <dgm:pt modelId="{C5DEDF96-1FDB-4760-894B-3E5886843809}" type="pres">
      <dgm:prSet presAssocID="{03E80129-B567-45E8-AC66-25673AF63AEE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97A772C9-CD8C-4981-8D3B-A73D1188201B}" type="pres">
      <dgm:prSet presAssocID="{E45EE971-563C-4F6C-B644-20ECA2D0013F}" presName="parTxOnlySpace" presStyleCnt="0"/>
      <dgm:spPr/>
    </dgm:pt>
    <dgm:pt modelId="{DE7ADB83-1B36-45ED-8AC5-79620DDCB92D}" type="pres">
      <dgm:prSet presAssocID="{0532D1EF-D0FF-4D76-B04A-FF4D3B9A4B75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  <dgm:pt modelId="{A467AC6F-9DA9-4A69-B701-F2CDFA7BDF8E}" type="pres">
      <dgm:prSet presAssocID="{809237CD-63F5-4C7C-AB42-3C3E1517B1E5}" presName="parTxOnlySpace" presStyleCnt="0"/>
      <dgm:spPr/>
    </dgm:pt>
    <dgm:pt modelId="{EF105DEE-696E-49AF-886F-DBF036503E5B}" type="pres">
      <dgm:prSet presAssocID="{F262ABF9-C8DA-4555-B3F2-2DBD091126E3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CA"/>
        </a:p>
      </dgm:t>
    </dgm:pt>
  </dgm:ptLst>
  <dgm:cxnLst>
    <dgm:cxn modelId="{892FC6B9-B727-4BFA-AB71-8CC356FE5B7F}" type="presOf" srcId="{0532D1EF-D0FF-4D76-B04A-FF4D3B9A4B75}" destId="{DE7ADB83-1B36-45ED-8AC5-79620DDCB92D}" srcOrd="0" destOrd="0" presId="urn:microsoft.com/office/officeart/2005/8/layout/chevron1"/>
    <dgm:cxn modelId="{D7682569-1723-4D3E-A637-28933606DEF5}" type="presOf" srcId="{92DF6210-483A-43BE-AD7B-9D0F102E12EB}" destId="{16C1436A-08E5-4C37-A8F8-30C9779D5C34}" srcOrd="0" destOrd="0" presId="urn:microsoft.com/office/officeart/2005/8/layout/chevron1"/>
    <dgm:cxn modelId="{BA2449F6-2D71-4CE5-895B-CE4DACED2E7F}" srcId="{92DF6210-483A-43BE-AD7B-9D0F102E12EB}" destId="{0532D1EF-D0FF-4D76-B04A-FF4D3B9A4B75}" srcOrd="1" destOrd="0" parTransId="{1AE5F0D5-FE07-4E90-8B9D-06069B21273A}" sibTransId="{809237CD-63F5-4C7C-AB42-3C3E1517B1E5}"/>
    <dgm:cxn modelId="{EF48CB23-7130-471A-99AC-80C3B50E689C}" type="presOf" srcId="{03E80129-B567-45E8-AC66-25673AF63AEE}" destId="{C5DEDF96-1FDB-4760-894B-3E5886843809}" srcOrd="0" destOrd="0" presId="urn:microsoft.com/office/officeart/2005/8/layout/chevron1"/>
    <dgm:cxn modelId="{F3C9C999-F65F-4E6F-A8B1-0BA4AA49639D}" srcId="{92DF6210-483A-43BE-AD7B-9D0F102E12EB}" destId="{F262ABF9-C8DA-4555-B3F2-2DBD091126E3}" srcOrd="2" destOrd="0" parTransId="{69F3A700-CAB0-4D88-841A-36E7ECE64A2D}" sibTransId="{8A0AE19C-0CD5-4E41-ADFA-74922D26D13F}"/>
    <dgm:cxn modelId="{A2F2D465-B4B5-4C09-8F0C-7C29D513748E}" type="presOf" srcId="{F262ABF9-C8DA-4555-B3F2-2DBD091126E3}" destId="{EF105DEE-696E-49AF-886F-DBF036503E5B}" srcOrd="0" destOrd="0" presId="urn:microsoft.com/office/officeart/2005/8/layout/chevron1"/>
    <dgm:cxn modelId="{669C0D4F-6885-4F13-A75C-D93E5F180DEE}" srcId="{92DF6210-483A-43BE-AD7B-9D0F102E12EB}" destId="{03E80129-B567-45E8-AC66-25673AF63AEE}" srcOrd="0" destOrd="0" parTransId="{AFFD6183-CD73-4510-A519-E6BAB9B18D57}" sibTransId="{E45EE971-563C-4F6C-B644-20ECA2D0013F}"/>
    <dgm:cxn modelId="{4B6B028B-6DA4-4B47-BE83-96C07EE27C35}" type="presParOf" srcId="{16C1436A-08E5-4C37-A8F8-30C9779D5C34}" destId="{C5DEDF96-1FDB-4760-894B-3E5886843809}" srcOrd="0" destOrd="0" presId="urn:microsoft.com/office/officeart/2005/8/layout/chevron1"/>
    <dgm:cxn modelId="{D7498399-D062-4006-AD52-3655191F4C55}" type="presParOf" srcId="{16C1436A-08E5-4C37-A8F8-30C9779D5C34}" destId="{97A772C9-CD8C-4981-8D3B-A73D1188201B}" srcOrd="1" destOrd="0" presId="urn:microsoft.com/office/officeart/2005/8/layout/chevron1"/>
    <dgm:cxn modelId="{C7EA43E7-3199-4DE6-9C2F-F492E0A5DC53}" type="presParOf" srcId="{16C1436A-08E5-4C37-A8F8-30C9779D5C34}" destId="{DE7ADB83-1B36-45ED-8AC5-79620DDCB92D}" srcOrd="2" destOrd="0" presId="urn:microsoft.com/office/officeart/2005/8/layout/chevron1"/>
    <dgm:cxn modelId="{6FED3CB5-B81D-45BB-BB0A-A57F1D2C115C}" type="presParOf" srcId="{16C1436A-08E5-4C37-A8F8-30C9779D5C34}" destId="{A467AC6F-9DA9-4A69-B701-F2CDFA7BDF8E}" srcOrd="3" destOrd="0" presId="urn:microsoft.com/office/officeart/2005/8/layout/chevron1"/>
    <dgm:cxn modelId="{FA454B1A-3A56-46CC-B603-E88FB551DCB3}" type="presParOf" srcId="{16C1436A-08E5-4C37-A8F8-30C9779D5C34}" destId="{EF105DEE-696E-49AF-886F-DBF036503E5B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5DEDF96-1FDB-4760-894B-3E5886843809}">
      <dsp:nvSpPr>
        <dsp:cNvPr id="0" name=""/>
        <dsp:cNvSpPr/>
      </dsp:nvSpPr>
      <dsp:spPr>
        <a:xfrm>
          <a:off x="2313" y="1053527"/>
          <a:ext cx="2818600" cy="1127440"/>
        </a:xfrm>
        <a:prstGeom prst="chevron">
          <a:avLst/>
        </a:prstGeom>
        <a:solidFill>
          <a:srgbClr val="2F5897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/>
            <a:t>2016</a:t>
          </a:r>
        </a:p>
      </dsp:txBody>
      <dsp:txXfrm>
        <a:off x="2313" y="1053527"/>
        <a:ext cx="2818600" cy="1127440"/>
      </dsp:txXfrm>
    </dsp:sp>
    <dsp:sp modelId="{DE7ADB83-1B36-45ED-8AC5-79620DDCB92D}">
      <dsp:nvSpPr>
        <dsp:cNvPr id="0" name=""/>
        <dsp:cNvSpPr/>
      </dsp:nvSpPr>
      <dsp:spPr>
        <a:xfrm>
          <a:off x="2539054" y="1053527"/>
          <a:ext cx="2818600" cy="1127440"/>
        </a:xfrm>
        <a:prstGeom prst="chevron">
          <a:avLst/>
        </a:prstGeom>
        <a:solidFill>
          <a:srgbClr val="2F5897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/>
            <a:t>2017</a:t>
          </a:r>
        </a:p>
      </dsp:txBody>
      <dsp:txXfrm>
        <a:off x="2539054" y="1053527"/>
        <a:ext cx="2818600" cy="1127440"/>
      </dsp:txXfrm>
    </dsp:sp>
    <dsp:sp modelId="{EF105DEE-696E-49AF-886F-DBF036503E5B}">
      <dsp:nvSpPr>
        <dsp:cNvPr id="0" name=""/>
        <dsp:cNvSpPr/>
      </dsp:nvSpPr>
      <dsp:spPr>
        <a:xfrm>
          <a:off x="5075794" y="1053527"/>
          <a:ext cx="2818600" cy="1127440"/>
        </a:xfrm>
        <a:prstGeom prst="chevron">
          <a:avLst/>
        </a:prstGeom>
        <a:solidFill>
          <a:srgbClr val="2F5897"/>
        </a:solidFill>
        <a:ln w="285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028" tIns="73343" rIns="73343" bIns="73343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5500" kern="1200" dirty="0"/>
            <a:t>2018</a:t>
          </a:r>
        </a:p>
      </dsp:txBody>
      <dsp:txXfrm>
        <a:off x="5075794" y="1053527"/>
        <a:ext cx="2818600" cy="1127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06C300E-2E77-41EB-8EBD-7CD935C8F529}" type="datetimeFigureOut">
              <a:rPr lang="fr-CA" smtClean="0"/>
              <a:pPr/>
              <a:t>2017-02-20</a:t>
            </a:fld>
            <a:endParaRPr lang="fr-CA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fr-CA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59FE969-E176-4C51-9D8F-D9D4F72EAEEF}" type="slidenum">
              <a:rPr lang="fr-CA" smtClean="0"/>
              <a:pPr/>
              <a:t>‹N°›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442563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Robin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2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2297029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Robin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3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1576027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Robin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4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3676698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Réjean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123683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fr-CA" dirty="0"/>
              <a:t>Réjean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6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40005713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r>
              <a:rPr lang="fr-CA" dirty="0"/>
              <a:t>Réjean</a:t>
            </a:r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72023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fr-CA" dirty="0"/>
          </a:p>
          <a:p>
            <a:endParaRPr lang="fr-C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9FE969-E176-4C51-9D8F-D9D4F72EAEEF}" type="slidenum">
              <a:rPr lang="fr-CA" smtClean="0"/>
              <a:pPr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xmlns="" val="2786405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pPr/>
              <a:t>2/20/2017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pPr/>
              <a:t>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576" y="2330152"/>
            <a:ext cx="7772400" cy="1746920"/>
          </a:xfrm>
        </p:spPr>
        <p:txBody>
          <a:bodyPr/>
          <a:lstStyle/>
          <a:p>
            <a:r>
              <a:rPr lang="fr-FR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Projet de F</a:t>
            </a:r>
            <a:r>
              <a:rPr lang="en-US" sz="3600" b="1" dirty="0" err="1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édé</a:t>
            </a:r>
            <a:r>
              <a:rPr lang="fr-FR" sz="3600" b="1" dirty="0" smtClean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ration </a:t>
            </a:r>
            <a:r>
              <a:rPr lang="fr-FR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francophone des milieux documentaires et </a:t>
            </a:r>
            <a:r>
              <a:rPr lang="fr-FR" sz="3600" b="1" dirty="0">
                <a:solidFill>
                  <a:srgbClr val="2F5897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archi</a:t>
            </a:r>
            <a:r>
              <a:rPr lang="fr-FR" sz="36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vistiques </a:t>
            </a:r>
            <a:endParaRPr lang="fr-CA" sz="3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50283" y="4226024"/>
            <a:ext cx="6400800" cy="1219200"/>
          </a:xfrm>
        </p:spPr>
        <p:txBody>
          <a:bodyPr/>
          <a:lstStyle/>
          <a:p>
            <a:r>
              <a:rPr lang="fr-CA" b="1" dirty="0" smtClean="0"/>
              <a:t>Présenté </a:t>
            </a:r>
            <a:r>
              <a:rPr lang="fr-CA" b="1" dirty="0"/>
              <a:t>au C.A. de </a:t>
            </a:r>
            <a:r>
              <a:rPr lang="fr-CA" b="1" dirty="0" smtClean="0"/>
              <a:t>l’ASTED</a:t>
            </a:r>
            <a:r>
              <a:rPr lang="fr-CA" b="1" dirty="0"/>
              <a:t> </a:t>
            </a:r>
            <a:r>
              <a:rPr lang="fr-CA" b="1" dirty="0" smtClean="0"/>
              <a:t>le</a:t>
            </a:r>
            <a:r>
              <a:rPr lang="fr-CA" b="1" dirty="0"/>
              <a:t/>
            </a:r>
            <a:br>
              <a:rPr lang="fr-CA" b="1" dirty="0"/>
            </a:br>
            <a:r>
              <a:rPr lang="fr-CA" b="1" dirty="0"/>
              <a:t>2 décembre 2016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3696811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pic>
        <p:nvPicPr>
          <p:cNvPr id="1026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556792"/>
            <a:ext cx="5684009" cy="79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75657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515149" y="1512049"/>
            <a:ext cx="8233315" cy="4086978"/>
          </a:xfrm>
          <a:prstGeom prst="roundRect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5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600200"/>
          </a:xfrm>
        </p:spPr>
        <p:txBody>
          <a:bodyPr/>
          <a:lstStyle/>
          <a:p>
            <a:r>
              <a:rPr lang="fr-CA" sz="4000" dirty="0">
                <a:latin typeface="Calibri" panose="020F0502020204030204" pitchFamily="34" charset="0"/>
                <a:cs typeface="Calibri" panose="020F0502020204030204" pitchFamily="34" charset="0"/>
              </a:rPr>
              <a:t>Avis au lecteur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8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971600" y="1683330"/>
            <a:ext cx="7776864" cy="3744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Ce document ne constitue pas un plan d’affaires en soit, il s’agit plutôt d’une présentation qui atteste des grands concepts d’une proposition </a:t>
            </a:r>
            <a:r>
              <a:rPr lang="fr-CA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d’un regroupement  </a:t>
            </a:r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inter-associatif initiée par l’ASTED</a:t>
            </a:r>
          </a:p>
          <a:p>
            <a:pPr marL="0" indent="0">
              <a:buNone/>
            </a:pPr>
            <a:endParaRPr lang="fr-CA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 projet qui suit a été présenté au C.A de l’ASTED </a:t>
            </a:r>
            <a:r>
              <a:rPr lang="fr-CA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qui </a:t>
            </a:r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 a adopté les </a:t>
            </a:r>
            <a:r>
              <a:rPr lang="fr-CA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grands principes </a:t>
            </a:r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printemps 2016 </a:t>
            </a:r>
          </a:p>
          <a:p>
            <a:endParaRPr lang="fr-CA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Au cours des derniers mois, un comité de l’ASTED </a:t>
            </a:r>
            <a:r>
              <a:rPr lang="fr-CA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déjà rencontré les délégations </a:t>
            </a:r>
            <a:r>
              <a:rPr lang="fr-CA" sz="18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 </a:t>
            </a:r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plusieurs associations et présenté le projet </a:t>
            </a:r>
          </a:p>
          <a:p>
            <a:pPr marL="0" indent="0">
              <a:buNone/>
            </a:pPr>
            <a:endParaRPr lang="fr-CA" sz="18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CA" sz="18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C.A de la CBPQ, l’AAQ, l’APTDQ et l’APSDS ont entériné  les principes du projet</a:t>
            </a:r>
          </a:p>
        </p:txBody>
      </p:sp>
      <p:sp>
        <p:nvSpPr>
          <p:cNvPr id="12" name="Espace réservé du pied de page 5"/>
          <p:cNvSpPr txBox="1">
            <a:spLocks/>
          </p:cNvSpPr>
          <p:nvPr/>
        </p:nvSpPr>
        <p:spPr>
          <a:xfrm>
            <a:off x="659165" y="6356350"/>
            <a:ext cx="3696811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80315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à coins arrondis 10"/>
          <p:cNvSpPr/>
          <p:nvPr/>
        </p:nvSpPr>
        <p:spPr>
          <a:xfrm>
            <a:off x="5508104" y="2276872"/>
            <a:ext cx="3340385" cy="3798946"/>
          </a:xfrm>
          <a:prstGeom prst="roundRect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50" b="1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243408"/>
            <a:ext cx="9144000" cy="1600200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Contexte et historique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70423" y="1800234"/>
            <a:ext cx="4248472" cy="465310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CA" sz="1800" b="1" dirty="0"/>
              <a:t>Récents jalons :</a:t>
            </a:r>
          </a:p>
          <a:p>
            <a:r>
              <a:rPr lang="fr-CA" sz="1800" b="1" dirty="0"/>
              <a:t>2007, création de la TAMDAQ regroupant 7 associations des milieux </a:t>
            </a:r>
            <a:r>
              <a:rPr lang="fr-CA" sz="1800" dirty="0"/>
              <a:t>(</a:t>
            </a:r>
            <a:r>
              <a:rPr lang="fr-FR" sz="1800" dirty="0"/>
              <a:t>Table des milieux documentaires et archivistiques du Québec  - TAMDAQ)</a:t>
            </a:r>
          </a:p>
          <a:p>
            <a:endParaRPr lang="fr-CA" sz="1800" b="1" dirty="0"/>
          </a:p>
          <a:p>
            <a:r>
              <a:rPr lang="fr-CA" sz="1800" b="1" dirty="0"/>
              <a:t>Congrès conjoints, </a:t>
            </a:r>
            <a:br>
              <a:rPr lang="fr-CA" sz="1800" b="1" dirty="0"/>
            </a:br>
            <a:r>
              <a:rPr lang="fr-CA" sz="1800" dirty="0"/>
              <a:t>ex.  : ASTED-CBPQ, </a:t>
            </a:r>
            <a:r>
              <a:rPr lang="fr-CA" sz="1800" b="1" dirty="0"/>
              <a:t>IFLA 2008</a:t>
            </a:r>
            <a:r>
              <a:rPr lang="fr-CA" sz="1800" dirty="0"/>
              <a:t>, CMD 2009-2015, CPI 2016</a:t>
            </a:r>
          </a:p>
          <a:p>
            <a:endParaRPr lang="fr-CA" sz="1800" dirty="0"/>
          </a:p>
          <a:p>
            <a:r>
              <a:rPr lang="fr-CA" sz="1800" b="1" dirty="0"/>
              <a:t>Projet de COOP de services partagés : </a:t>
            </a:r>
            <a:r>
              <a:rPr lang="fr-CA" sz="1800" dirty="0"/>
              <a:t>Discussions entre 2010-2013</a:t>
            </a:r>
          </a:p>
          <a:p>
            <a:endParaRPr lang="fr-CA" sz="1800" dirty="0"/>
          </a:p>
          <a:p>
            <a:r>
              <a:rPr lang="fr-CA" sz="1800" dirty="0"/>
              <a:t>Abolition de la CLA et création d’une </a:t>
            </a:r>
            <a:r>
              <a:rPr lang="fr-CA" sz="1800" b="1" dirty="0"/>
              <a:t>fédération</a:t>
            </a:r>
            <a:r>
              <a:rPr lang="fr-CA" sz="1800" dirty="0"/>
              <a:t> </a:t>
            </a:r>
            <a:r>
              <a:rPr lang="fr-CA" sz="1800" b="1" dirty="0"/>
              <a:t>canadienne</a:t>
            </a:r>
            <a:r>
              <a:rPr lang="fr-CA" sz="1800" dirty="0"/>
              <a:t> en 2015</a:t>
            </a:r>
          </a:p>
          <a:p>
            <a:endParaRPr lang="fr-CA" sz="18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8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ZoneTexte 9"/>
          <p:cNvSpPr txBox="1"/>
          <p:nvPr/>
        </p:nvSpPr>
        <p:spPr>
          <a:xfrm>
            <a:off x="755576" y="1337678"/>
            <a:ext cx="784887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</a:rPr>
              <a:t>Rapprochements inter-associatifs : 40 ans de dialogue. </a:t>
            </a: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5568131" y="2492896"/>
            <a:ext cx="3280358" cy="374441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A" sz="18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  associations professionnelles des milieux documentaires  au Québec :</a:t>
            </a:r>
          </a:p>
          <a:p>
            <a:pPr marL="0" indent="0" algn="ctr">
              <a:buNone/>
            </a:pPr>
            <a:endParaRPr lang="fr-CA" sz="8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Pluralité</a:t>
            </a:r>
            <a:r>
              <a:rPr lang="fr-CA" sz="13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 regroupements professionnels généralistes ou sectoriels </a:t>
            </a:r>
          </a:p>
          <a:p>
            <a:endParaRPr lang="fr-CA" sz="13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Collaboration</a:t>
            </a:r>
            <a:r>
              <a:rPr lang="fr-CA" sz="13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établie depuis des </a:t>
            </a:r>
            <a:r>
              <a:rPr lang="fr-CA" sz="1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décennies</a:t>
            </a:r>
          </a:p>
          <a:p>
            <a:pPr marL="0" indent="0">
              <a:buNone/>
            </a:pPr>
            <a:endParaRPr lang="fr-CA" sz="13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Marché</a:t>
            </a:r>
            <a:r>
              <a:rPr lang="fr-CA" sz="13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3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restreint </a:t>
            </a:r>
            <a:r>
              <a:rPr lang="fr-CA" sz="13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professionnels </a:t>
            </a:r>
          </a:p>
          <a:p>
            <a:pPr marL="527050" lvl="1" indent="-171450"/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Souvent tributaire des milieux de </a:t>
            </a:r>
            <a:r>
              <a:rPr lang="fr-CA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l’administration publique </a:t>
            </a:r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 culture, éducation, municipal, science, santé, </a:t>
            </a:r>
            <a:r>
              <a:rPr lang="fr-CA" sz="12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etc</a:t>
            </a:r>
            <a:endParaRPr lang="fr-CA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fr-CA" sz="10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Baisse</a:t>
            </a:r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généralisée du</a:t>
            </a:r>
            <a:r>
              <a:rPr lang="fr-CA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b="1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membership</a:t>
            </a:r>
            <a:r>
              <a:rPr lang="fr-CA" sz="12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527050" lvl="1" indent="-171450"/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Déficit d’attractivité chez les jeunes diplômés</a:t>
            </a:r>
          </a:p>
          <a:p>
            <a:pPr marL="527050" lvl="1" indent="-171450"/>
            <a:r>
              <a:rPr lang="fr-CA" sz="12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Transformations organisationnelles, fusions: municipales, réseau de la santé</a:t>
            </a:r>
          </a:p>
        </p:txBody>
      </p:sp>
      <p:sp>
        <p:nvSpPr>
          <p:cNvPr id="12" name="Espace réservé du pied de page 5"/>
          <p:cNvSpPr txBox="1">
            <a:spLocks/>
          </p:cNvSpPr>
          <p:nvPr/>
        </p:nvSpPr>
        <p:spPr>
          <a:xfrm>
            <a:off x="659165" y="6356350"/>
            <a:ext cx="3696811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9823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304432"/>
            <a:ext cx="9144000" cy="1600200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Objectifs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340768"/>
            <a:ext cx="4680520" cy="5040560"/>
          </a:xfrm>
        </p:spPr>
        <p:txBody>
          <a:bodyPr>
            <a:normAutofit fontScale="70000" lnSpcReduction="20000"/>
          </a:bodyPr>
          <a:lstStyle/>
          <a:p>
            <a:r>
              <a:rPr lang="fr-FR" dirty="0"/>
              <a:t>Améliorer la coopération entre les principales </a:t>
            </a:r>
            <a:r>
              <a:rPr lang="fr-FR" b="1" dirty="0"/>
              <a:t>instances</a:t>
            </a:r>
            <a:r>
              <a:rPr lang="fr-FR" dirty="0"/>
              <a:t> </a:t>
            </a:r>
            <a:r>
              <a:rPr lang="fr-FR" b="1" dirty="0"/>
              <a:t>issues des milieux documentaires </a:t>
            </a:r>
          </a:p>
          <a:p>
            <a:pPr marL="0" indent="0">
              <a:buNone/>
            </a:pPr>
            <a:endParaRPr lang="fr-FR" b="1" dirty="0"/>
          </a:p>
          <a:p>
            <a:r>
              <a:rPr lang="fr-FR" dirty="0"/>
              <a:t>Fournir aux membres collectifs divers </a:t>
            </a:r>
            <a:r>
              <a:rPr lang="fr-FR" b="1" dirty="0"/>
              <a:t>services partagés </a:t>
            </a:r>
            <a:r>
              <a:rPr lang="fr-FR" dirty="0"/>
              <a:t>engendrant des </a:t>
            </a:r>
            <a:r>
              <a:rPr lang="fr-FR" b="1" dirty="0" smtClean="0"/>
              <a:t>économies </a:t>
            </a:r>
            <a:r>
              <a:rPr lang="fr-FR" b="1" dirty="0"/>
              <a:t>d’échelles</a:t>
            </a:r>
            <a:endParaRPr lang="fr-CA" b="1" dirty="0"/>
          </a:p>
          <a:p>
            <a:pPr marL="0" indent="0">
              <a:buNone/>
            </a:pPr>
            <a:endParaRPr lang="fr-CA" dirty="0"/>
          </a:p>
          <a:p>
            <a:r>
              <a:rPr lang="fr-FR" dirty="0"/>
              <a:t>Créer un </a:t>
            </a:r>
            <a:r>
              <a:rPr lang="fr-FR" b="1" dirty="0"/>
              <a:t>porte-parole commun et unique </a:t>
            </a:r>
            <a:r>
              <a:rPr lang="fr-FR" dirty="0"/>
              <a:t>pour tous les types de milieux documentaires</a:t>
            </a:r>
          </a:p>
          <a:p>
            <a:pPr marL="0" indent="0">
              <a:buNone/>
            </a:pPr>
            <a:endParaRPr lang="fr-CA" dirty="0"/>
          </a:p>
          <a:p>
            <a:r>
              <a:rPr lang="fr-FR" dirty="0"/>
              <a:t>Développer des liens de solidarité avec d’autres organismes similaires aux niveaux  national et international, en </a:t>
            </a:r>
            <a:r>
              <a:rPr lang="fr-FR" b="1" dirty="0"/>
              <a:t>coordonner </a:t>
            </a:r>
            <a:r>
              <a:rPr lang="fr-FR" dirty="0"/>
              <a:t>collectivement </a:t>
            </a:r>
            <a:r>
              <a:rPr lang="fr-FR" b="1" dirty="0"/>
              <a:t>les intérêts communs</a:t>
            </a:r>
          </a:p>
          <a:p>
            <a:pPr marL="0" indent="0">
              <a:buNone/>
            </a:pPr>
            <a:endParaRPr lang="fr-CA" dirty="0"/>
          </a:p>
          <a:p>
            <a:r>
              <a:rPr lang="fr-FR" dirty="0"/>
              <a:t>Promouvoir la concertation, l’entraide et les </a:t>
            </a:r>
            <a:r>
              <a:rPr lang="fr-FR" b="1" dirty="0"/>
              <a:t>actions communes </a:t>
            </a:r>
            <a:r>
              <a:rPr lang="fr-FR" dirty="0"/>
              <a:t>entre les membres</a:t>
            </a:r>
          </a:p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488899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7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à coins arrondis 7"/>
          <p:cNvSpPr/>
          <p:nvPr/>
        </p:nvSpPr>
        <p:spPr>
          <a:xfrm>
            <a:off x="5292081" y="1505114"/>
            <a:ext cx="3340385" cy="4176464"/>
          </a:xfrm>
          <a:prstGeom prst="roundRect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50" b="1" dirty="0"/>
          </a:p>
        </p:txBody>
      </p:sp>
      <p:sp>
        <p:nvSpPr>
          <p:cNvPr id="9" name="ZoneTexte 8"/>
          <p:cNvSpPr txBox="1"/>
          <p:nvPr/>
        </p:nvSpPr>
        <p:spPr>
          <a:xfrm>
            <a:off x="5292082" y="1577122"/>
            <a:ext cx="3332051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Bénéfices</a:t>
            </a:r>
          </a:p>
          <a:p>
            <a:endParaRPr lang="fr-CA" sz="12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Gouvernance : </a:t>
            </a:r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Seule l’ASTED transforme son statut : </a:t>
            </a:r>
            <a:b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 membres conservent leur entière autonomie et participent  à la gouvernance</a:t>
            </a:r>
          </a:p>
          <a:p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Financiers : </a:t>
            </a:r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Optimisation des coûts d’adhésion et </a:t>
            </a:r>
            <a:r>
              <a:rPr lang="fr-CA" sz="1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fin d’une certaine concurrence </a:t>
            </a: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pour le </a:t>
            </a:r>
            <a:r>
              <a:rPr lang="fr-CA" sz="1400" dirty="0" err="1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membership</a:t>
            </a:r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fr-CA" sz="8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Rationalisation des dépenses par le développement de services partagés</a:t>
            </a:r>
            <a:endParaRPr lang="fr-CA" sz="1400" dirty="0">
              <a:solidFill>
                <a:schemeClr val="bg1"/>
              </a:solidFill>
            </a:endParaRPr>
          </a:p>
          <a:p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Relations </a:t>
            </a:r>
            <a:r>
              <a:rPr lang="fr-CA" sz="14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publiques : </a:t>
            </a:r>
            <a:endParaRPr lang="fr-CA" sz="14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Coordination des actions des milieux documentaires francophones</a:t>
            </a:r>
          </a:p>
        </p:txBody>
      </p:sp>
    </p:spTree>
    <p:extLst>
      <p:ext uri="{BB962C8B-B14F-4D97-AF65-F5344CB8AC3E}">
        <p14:creationId xmlns:p14="http://schemas.microsoft.com/office/powerpoint/2010/main" xmlns="" val="626561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" name="Organigramme : Stockage à accès séquentiel 2047"/>
          <p:cNvSpPr/>
          <p:nvPr/>
        </p:nvSpPr>
        <p:spPr>
          <a:xfrm>
            <a:off x="4613429" y="4077072"/>
            <a:ext cx="2915816" cy="1656184"/>
          </a:xfrm>
          <a:prstGeom prst="flowChartMagneticTape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777" y="116632"/>
            <a:ext cx="9144000" cy="1470263"/>
          </a:xfrm>
        </p:spPr>
        <p:txBody>
          <a:bodyPr/>
          <a:lstStyle/>
          <a:p>
            <a:r>
              <a:rPr lang="fr-CA" sz="4000" dirty="0">
                <a:latin typeface="Calibri" panose="020F0502020204030204" pitchFamily="34" charset="0"/>
                <a:cs typeface="Calibri" panose="020F0502020204030204" pitchFamily="34" charset="0"/>
              </a:rPr>
              <a:t>Structure organisationnelle proposée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844824"/>
            <a:ext cx="8361430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err="1"/>
              <a:t>Adhérents</a:t>
            </a:r>
            <a:r>
              <a:rPr lang="en-US" b="1" dirty="0"/>
              <a:t>: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1700" b="1" u="sng" dirty="0"/>
              <a:t>Associations et </a:t>
            </a:r>
            <a:r>
              <a:rPr lang="en-US" sz="1700" b="1" u="sng" dirty="0" err="1"/>
              <a:t>regroupements</a:t>
            </a:r>
            <a:r>
              <a:rPr lang="en-US" sz="1700" b="1" u="sng" dirty="0"/>
              <a:t> </a:t>
            </a:r>
            <a:r>
              <a:rPr lang="en-US" sz="1700" b="1" u="sng" dirty="0" err="1"/>
              <a:t>seulement</a:t>
            </a:r>
            <a:r>
              <a:rPr lang="en-US" sz="1700" b="1" u="sng" dirty="0"/>
              <a:t> : </a:t>
            </a:r>
            <a:r>
              <a:rPr lang="en-US" sz="1700" b="1" u="sng" dirty="0" err="1"/>
              <a:t>Aucun</a:t>
            </a:r>
            <a:r>
              <a:rPr lang="en-US" sz="1700" b="1" u="sng" dirty="0"/>
              <a:t> membership </a:t>
            </a:r>
            <a:r>
              <a:rPr lang="en-US" sz="1700" b="1" u="sng" dirty="0" err="1"/>
              <a:t>individuel</a:t>
            </a:r>
            <a:endParaRPr lang="en-US" sz="1700" b="1" u="sng" dirty="0"/>
          </a:p>
          <a:p>
            <a:pPr lvl="1"/>
            <a:r>
              <a:rPr lang="en-US" b="1" dirty="0"/>
              <a:t>Les associations </a:t>
            </a:r>
            <a:r>
              <a:rPr lang="en-US" b="1" dirty="0" err="1"/>
              <a:t>membres</a:t>
            </a:r>
            <a:r>
              <a:rPr lang="en-US" b="1" dirty="0"/>
              <a:t> </a:t>
            </a:r>
            <a:r>
              <a:rPr lang="en-US" b="1" dirty="0" err="1"/>
              <a:t>conservent</a:t>
            </a:r>
            <a:r>
              <a:rPr lang="en-US" b="1" dirty="0"/>
              <a:t> </a:t>
            </a:r>
            <a:r>
              <a:rPr lang="en-US" b="1" dirty="0" err="1"/>
              <a:t>leur</a:t>
            </a:r>
            <a:r>
              <a:rPr lang="en-US" b="1" dirty="0"/>
              <a:t> membership </a:t>
            </a:r>
            <a:r>
              <a:rPr lang="en-US" b="1" dirty="0" err="1"/>
              <a:t>individuel</a:t>
            </a:r>
            <a:endParaRPr lang="en-US" b="1" dirty="0"/>
          </a:p>
          <a:p>
            <a:pPr lvl="1"/>
            <a:r>
              <a:rPr lang="en-US" b="1" dirty="0"/>
              <a:t>Le membership </a:t>
            </a:r>
            <a:r>
              <a:rPr lang="en-US" b="1" dirty="0" err="1"/>
              <a:t>institutionnel</a:t>
            </a:r>
            <a:r>
              <a:rPr lang="en-US" b="1" dirty="0"/>
              <a:t> </a:t>
            </a:r>
            <a:r>
              <a:rPr lang="en-US" b="1" dirty="0" err="1"/>
              <a:t>est</a:t>
            </a:r>
            <a:r>
              <a:rPr lang="en-US" b="1" dirty="0"/>
              <a:t> </a:t>
            </a:r>
            <a:r>
              <a:rPr lang="en-US" b="1" dirty="0" err="1"/>
              <a:t>transféré</a:t>
            </a:r>
            <a:r>
              <a:rPr lang="en-US" b="1" dirty="0"/>
              <a:t> à la </a:t>
            </a:r>
            <a:r>
              <a:rPr lang="en-US" b="1" dirty="0" err="1" smtClean="0"/>
              <a:t>Fédération</a:t>
            </a:r>
            <a:r>
              <a:rPr lang="en-US" b="1" dirty="0" smtClean="0"/>
              <a:t> </a:t>
            </a:r>
            <a:r>
              <a:rPr lang="en-US" b="1" dirty="0" err="1" smtClean="0"/>
              <a:t>dans</a:t>
            </a:r>
            <a:r>
              <a:rPr lang="en-US" b="1" dirty="0" smtClean="0"/>
              <a:t> la </a:t>
            </a:r>
            <a:r>
              <a:rPr lang="en-US" b="1" dirty="0" err="1" smtClean="0"/>
              <a:t>mesure</a:t>
            </a:r>
            <a:r>
              <a:rPr lang="en-US" b="1" dirty="0" smtClean="0"/>
              <a:t> du possible</a:t>
            </a:r>
            <a:endParaRPr lang="en-US" b="1" dirty="0"/>
          </a:p>
          <a:p>
            <a:pPr marL="0" indent="0">
              <a:buNone/>
            </a:pPr>
            <a:endParaRPr lang="en-US" sz="1200" b="1" u="sng" dirty="0"/>
          </a:p>
          <a:p>
            <a:r>
              <a:rPr lang="en-US" b="1" dirty="0" err="1"/>
              <a:t>Adhésion</a:t>
            </a:r>
            <a:r>
              <a:rPr lang="en-US" b="1" dirty="0"/>
              <a:t> </a:t>
            </a:r>
            <a:r>
              <a:rPr lang="en-US" b="1" dirty="0" err="1"/>
              <a:t>volontaire</a:t>
            </a:r>
            <a:r>
              <a:rPr lang="en-US" b="1" dirty="0"/>
              <a:t> : </a:t>
            </a:r>
          </a:p>
          <a:p>
            <a:pPr marL="0" indent="0">
              <a:buNone/>
            </a:pPr>
            <a:endParaRPr lang="en-US" sz="1200" b="1" dirty="0"/>
          </a:p>
          <a:p>
            <a:r>
              <a:rPr lang="en-US" b="1" dirty="0"/>
              <a:t>3 types de </a:t>
            </a:r>
            <a:r>
              <a:rPr lang="en-US" b="1" dirty="0" err="1"/>
              <a:t>membres</a:t>
            </a:r>
            <a:r>
              <a:rPr lang="en-US" b="1" dirty="0"/>
              <a:t>:</a:t>
            </a:r>
          </a:p>
          <a:p>
            <a:pPr lvl="1"/>
            <a:r>
              <a:rPr lang="fr-CA" sz="2000" b="1" dirty="0"/>
              <a:t>Associatifs</a:t>
            </a:r>
          </a:p>
          <a:p>
            <a:pPr lvl="1"/>
            <a:r>
              <a:rPr lang="fr-CA" sz="2000" b="1" dirty="0"/>
              <a:t>Institutionnels</a:t>
            </a:r>
          </a:p>
          <a:p>
            <a:pPr lvl="1"/>
            <a:r>
              <a:rPr lang="fr-CA" sz="2000" b="1" dirty="0"/>
              <a:t>Corporatifs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416891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8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ZoneTexte 8"/>
          <p:cNvSpPr txBox="1"/>
          <p:nvPr/>
        </p:nvSpPr>
        <p:spPr>
          <a:xfrm>
            <a:off x="5503265" y="4428110"/>
            <a:ext cx="20259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Conseil d’</a:t>
            </a:r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administration o</a:t>
            </a:r>
            <a:r>
              <a:rPr lang="it-IT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ù </a:t>
            </a:r>
            <a:r>
              <a:rPr lang="fr-FR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sont représentés démocratiquement les membres</a:t>
            </a:r>
            <a:endParaRPr lang="fr-CA" sz="14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2049" name="ZoneTexte 2048"/>
          <p:cNvSpPr txBox="1"/>
          <p:nvPr/>
        </p:nvSpPr>
        <p:spPr>
          <a:xfrm>
            <a:off x="4949412" y="4120334"/>
            <a:ext cx="87056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600" b="1" dirty="0"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3816225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8152" y="2996952"/>
            <a:ext cx="7700272" cy="3456384"/>
          </a:xfrm>
        </p:spPr>
        <p:txBody>
          <a:bodyPr>
            <a:normAutofit fontScale="70000" lnSpcReduction="20000"/>
          </a:bodyPr>
          <a:lstStyle/>
          <a:p>
            <a:pPr fontAlgn="base"/>
            <a:r>
              <a:rPr lang="fr-CA" sz="2000" dirty="0"/>
              <a:t>Un </a:t>
            </a:r>
            <a:r>
              <a:rPr lang="fr-CA" sz="2000" b="1" dirty="0"/>
              <a:t>conseil d’administration </a:t>
            </a:r>
            <a:r>
              <a:rPr lang="fr-CA" sz="2000" dirty="0"/>
              <a:t>dont le nombre (impair) de membres est à définir</a:t>
            </a:r>
          </a:p>
          <a:p>
            <a:pPr marL="0" indent="0" fontAlgn="base">
              <a:buNone/>
            </a:pPr>
            <a:endParaRPr lang="fr-CA" sz="2000" dirty="0"/>
          </a:p>
          <a:p>
            <a:pPr fontAlgn="base"/>
            <a:r>
              <a:rPr lang="fr-CA" sz="2000" dirty="0"/>
              <a:t>Une </a:t>
            </a:r>
            <a:r>
              <a:rPr lang="fr-CA" sz="2000" b="1" dirty="0"/>
              <a:t>assemble générale </a:t>
            </a:r>
            <a:r>
              <a:rPr lang="fr-CA" sz="2000" dirty="0"/>
              <a:t>formée des délégués officiels des membres (le nombre de délégués par membre est à définir et pourrait être établi selon leur contribution financière à la Fédération)</a:t>
            </a:r>
          </a:p>
          <a:p>
            <a:pPr fontAlgn="base"/>
            <a:endParaRPr lang="fr-CA" sz="2000" dirty="0"/>
          </a:p>
          <a:p>
            <a:pPr fontAlgn="base"/>
            <a:r>
              <a:rPr lang="fr-CA" sz="2000" b="1" dirty="0"/>
              <a:t>Il ne peut y avoir plus de deux personnes </a:t>
            </a:r>
            <a:r>
              <a:rPr lang="fr-CA" sz="2000" dirty="0"/>
              <a:t>issues de la même association ou institution au conseil d’administration</a:t>
            </a:r>
          </a:p>
          <a:p>
            <a:pPr fontAlgn="base"/>
            <a:endParaRPr lang="fr-CA" sz="2000" dirty="0"/>
          </a:p>
          <a:p>
            <a:pPr fontAlgn="base"/>
            <a:r>
              <a:rPr lang="fr-CA" sz="2000" dirty="0"/>
              <a:t>Les </a:t>
            </a:r>
            <a:r>
              <a:rPr lang="fr-CA" sz="2000" b="1" dirty="0"/>
              <a:t>membres corporatifs </a:t>
            </a:r>
            <a:r>
              <a:rPr lang="fr-CA" sz="2000" dirty="0"/>
              <a:t>n’ont </a:t>
            </a:r>
            <a:r>
              <a:rPr lang="fr-CA" sz="2000" b="1" dirty="0"/>
              <a:t>pas droit de vote</a:t>
            </a:r>
            <a:r>
              <a:rPr lang="fr-CA" sz="2000" dirty="0"/>
              <a:t> et ne peuvent participer à la gouvernance de la Fédération</a:t>
            </a:r>
          </a:p>
          <a:p>
            <a:pPr fontAlgn="base"/>
            <a:endParaRPr lang="fr-CA" sz="2000" dirty="0"/>
          </a:p>
          <a:p>
            <a:pPr fontAlgn="base"/>
            <a:r>
              <a:rPr lang="fr-CA" sz="2000" dirty="0"/>
              <a:t>Un </a:t>
            </a:r>
            <a:r>
              <a:rPr lang="fr-CA" sz="2000" b="1" dirty="0"/>
              <a:t>comité exécutif choisi </a:t>
            </a:r>
            <a:r>
              <a:rPr lang="fr-CA" sz="2000" dirty="0"/>
              <a:t>par les membres du conseil et dont le nombre (impair) de membres est à définir</a:t>
            </a:r>
          </a:p>
          <a:p>
            <a:pPr fontAlgn="base"/>
            <a:endParaRPr lang="fr-CA" sz="2000" dirty="0"/>
          </a:p>
          <a:p>
            <a:pPr fontAlgn="base"/>
            <a:r>
              <a:rPr lang="fr-CA" sz="2000" dirty="0"/>
              <a:t>Des comités peuvent être créés sur des dossiers «transversaux»</a:t>
            </a:r>
          </a:p>
          <a:p>
            <a:pPr fontAlgn="base"/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839935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7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7487" y="495668"/>
            <a:ext cx="9144000" cy="936104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Gouvernance : Principes</a:t>
            </a:r>
          </a:p>
        </p:txBody>
      </p:sp>
      <p:grpSp>
        <p:nvGrpSpPr>
          <p:cNvPr id="12" name="officeArt object"/>
          <p:cNvGrpSpPr/>
          <p:nvPr/>
        </p:nvGrpSpPr>
        <p:grpSpPr>
          <a:xfrm>
            <a:off x="683568" y="1759460"/>
            <a:ext cx="7704856" cy="949459"/>
            <a:chOff x="-1" y="52386"/>
            <a:chExt cx="3506015" cy="531951"/>
          </a:xfrm>
          <a:solidFill>
            <a:schemeClr val="tx2"/>
          </a:solidFill>
        </p:grpSpPr>
        <p:grpSp>
          <p:nvGrpSpPr>
            <p:cNvPr id="13" name="Group 1073741827"/>
            <p:cNvGrpSpPr/>
            <p:nvPr/>
          </p:nvGrpSpPr>
          <p:grpSpPr>
            <a:xfrm>
              <a:off x="1235354" y="52386"/>
              <a:ext cx="1095628" cy="237377"/>
              <a:chOff x="-225484" y="52386"/>
              <a:chExt cx="1095627" cy="237376"/>
            </a:xfrm>
            <a:grpFill/>
          </p:grpSpPr>
          <p:sp>
            <p:nvSpPr>
              <p:cNvPr id="34" name="Shape 1073741825"/>
              <p:cNvSpPr/>
              <p:nvPr/>
            </p:nvSpPr>
            <p:spPr>
              <a:xfrm>
                <a:off x="-225484" y="52386"/>
                <a:ext cx="1095627" cy="237376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35" name="Shape 1073741826"/>
              <p:cNvSpPr/>
              <p:nvPr/>
            </p:nvSpPr>
            <p:spPr>
              <a:xfrm>
                <a:off x="-134135" y="66368"/>
                <a:ext cx="936824" cy="177091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CA" sz="1100" b="1" dirty="0">
                    <a:solidFill>
                      <a:schemeClr val="bg1"/>
                    </a:solidFill>
                    <a:effectLst/>
                    <a:latin typeface="Cambria"/>
                    <a:ea typeface="Cambria"/>
                    <a:cs typeface="Cambria"/>
                  </a:rPr>
                  <a:t>Fédération</a:t>
                </a:r>
              </a:p>
              <a:p>
                <a:pPr algn="ctr">
                  <a:spcAft>
                    <a:spcPts val="0"/>
                  </a:spcAft>
                </a:pPr>
                <a:r>
                  <a:rPr lang="fr-CA" sz="800" b="1" dirty="0">
                    <a:solidFill>
                      <a:schemeClr val="bg1"/>
                    </a:solidFill>
                    <a:latin typeface="Cambria"/>
                    <a:ea typeface="Cambria"/>
                    <a:cs typeface="Cambria"/>
                  </a:rPr>
                  <a:t>(Transformation de l’ASTED)</a:t>
                </a:r>
                <a:endParaRPr lang="fr-CA" sz="800" b="1" dirty="0">
                  <a:solidFill>
                    <a:schemeClr val="bg1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grpSp>
          <p:nvGrpSpPr>
            <p:cNvPr id="14" name="Group 1073741830"/>
            <p:cNvGrpSpPr/>
            <p:nvPr/>
          </p:nvGrpSpPr>
          <p:grpSpPr>
            <a:xfrm>
              <a:off x="-1" y="438250"/>
              <a:ext cx="584338" cy="146087"/>
              <a:chOff x="-1" y="-1"/>
              <a:chExt cx="584337" cy="146086"/>
            </a:xfrm>
            <a:grpFill/>
          </p:grpSpPr>
          <p:sp>
            <p:nvSpPr>
              <p:cNvPr id="32" name="Shape 1073741828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33" name="Shape 1073741829"/>
              <p:cNvSpPr/>
              <p:nvPr/>
            </p:nvSpPr>
            <p:spPr>
              <a:xfrm>
                <a:off x="-1" y="-1"/>
                <a:ext cx="584337" cy="146086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b="1">
                    <a:solidFill>
                      <a:srgbClr val="FFFFFF"/>
                    </a:solidFill>
                    <a:effectLst/>
                    <a:latin typeface="Cambria"/>
                    <a:ea typeface="Cambria"/>
                    <a:cs typeface="Cambria"/>
                  </a:rPr>
                  <a:t>CBPQ</a:t>
                </a:r>
                <a:endParaRPr lang="fr-CA" sz="1800" b="1">
                  <a:solidFill>
                    <a:srgbClr val="000000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sp>
          <p:nvSpPr>
            <p:cNvPr id="15" name="Shape 1073741831"/>
            <p:cNvSpPr/>
            <p:nvPr/>
          </p:nvSpPr>
          <p:spPr>
            <a:xfrm>
              <a:off x="292167" y="292161"/>
              <a:ext cx="1460840" cy="1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grpFill/>
            <a:ln w="9525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fr-CA" b="1"/>
            </a:p>
          </p:txBody>
        </p:sp>
        <p:grpSp>
          <p:nvGrpSpPr>
            <p:cNvPr id="16" name="Group 1073741834"/>
            <p:cNvGrpSpPr/>
            <p:nvPr/>
          </p:nvGrpSpPr>
          <p:grpSpPr>
            <a:xfrm>
              <a:off x="730418" y="438250"/>
              <a:ext cx="584338" cy="146087"/>
              <a:chOff x="-1" y="-1"/>
              <a:chExt cx="584337" cy="146086"/>
            </a:xfrm>
            <a:grpFill/>
          </p:grpSpPr>
          <p:sp>
            <p:nvSpPr>
              <p:cNvPr id="30" name="Shape 1073741832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31" name="Shape 1073741833"/>
              <p:cNvSpPr/>
              <p:nvPr/>
            </p:nvSpPr>
            <p:spPr>
              <a:xfrm>
                <a:off x="-1" y="-1"/>
                <a:ext cx="584337" cy="146086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b="1">
                    <a:solidFill>
                      <a:srgbClr val="FFFFFF"/>
                    </a:solidFill>
                    <a:effectLst/>
                    <a:latin typeface="Cambria"/>
                    <a:ea typeface="Cambria"/>
                    <a:cs typeface="Cambria"/>
                  </a:rPr>
                  <a:t>APSDS</a:t>
                </a:r>
                <a:endParaRPr lang="fr-CA" sz="1800" b="1">
                  <a:solidFill>
                    <a:srgbClr val="000000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sp>
          <p:nvSpPr>
            <p:cNvPr id="17" name="Shape 1073741835"/>
            <p:cNvSpPr/>
            <p:nvPr/>
          </p:nvSpPr>
          <p:spPr>
            <a:xfrm>
              <a:off x="1022587" y="292161"/>
              <a:ext cx="730420" cy="1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21600" y="10800"/>
                  </a:lnTo>
                  <a:lnTo>
                    <a:pt x="0" y="10800"/>
                  </a:lnTo>
                  <a:lnTo>
                    <a:pt x="0" y="21600"/>
                  </a:lnTo>
                </a:path>
              </a:pathLst>
            </a:custGeom>
            <a:grpFill/>
            <a:ln w="9525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fr-CA" b="1"/>
            </a:p>
          </p:txBody>
        </p:sp>
        <p:grpSp>
          <p:nvGrpSpPr>
            <p:cNvPr id="18" name="Group 1073741838"/>
            <p:cNvGrpSpPr/>
            <p:nvPr/>
          </p:nvGrpSpPr>
          <p:grpSpPr>
            <a:xfrm>
              <a:off x="1460837" y="438250"/>
              <a:ext cx="584338" cy="146087"/>
              <a:chOff x="-1" y="-1"/>
              <a:chExt cx="584337" cy="146086"/>
            </a:xfrm>
            <a:grpFill/>
          </p:grpSpPr>
          <p:sp>
            <p:nvSpPr>
              <p:cNvPr id="28" name="Shape 1073741836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29" name="Shape 1073741837"/>
              <p:cNvSpPr/>
              <p:nvPr/>
            </p:nvSpPr>
            <p:spPr>
              <a:xfrm>
                <a:off x="-1" y="-1"/>
                <a:ext cx="584337" cy="146086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b="1">
                    <a:solidFill>
                      <a:srgbClr val="FFFFFF"/>
                    </a:solidFill>
                    <a:effectLst/>
                    <a:latin typeface="Cambria"/>
                    <a:ea typeface="Cambria"/>
                    <a:cs typeface="Cambria"/>
                  </a:rPr>
                  <a:t>AAQ</a:t>
                </a:r>
                <a:endParaRPr lang="fr-CA" sz="1800" b="1">
                  <a:solidFill>
                    <a:srgbClr val="000000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cxnSp>
          <p:nvCxnSpPr>
            <p:cNvPr id="19" name="Shape 1073741839"/>
            <p:cNvCxnSpPr/>
            <p:nvPr/>
          </p:nvCxnSpPr>
          <p:spPr>
            <a:xfrm>
              <a:off x="1753006" y="292161"/>
              <a:ext cx="1" cy="146097"/>
            </a:xfrm>
            <a:prstGeom prst="line">
              <a:avLst/>
            </a:prstGeom>
            <a:grpFill/>
            <a:ln w="9525" cap="flat">
              <a:solidFill>
                <a:srgbClr val="3F6696"/>
              </a:solidFill>
              <a:prstDash val="solid"/>
              <a:round/>
            </a:ln>
            <a:effectLst/>
          </p:spPr>
        </p:cxnSp>
        <p:grpSp>
          <p:nvGrpSpPr>
            <p:cNvPr id="20" name="Group 1073741842"/>
            <p:cNvGrpSpPr/>
            <p:nvPr/>
          </p:nvGrpSpPr>
          <p:grpSpPr>
            <a:xfrm>
              <a:off x="2191257" y="438251"/>
              <a:ext cx="584338" cy="146084"/>
              <a:chOff x="-1" y="0"/>
              <a:chExt cx="584337" cy="146084"/>
            </a:xfrm>
            <a:grpFill/>
          </p:grpSpPr>
          <p:sp>
            <p:nvSpPr>
              <p:cNvPr id="26" name="Shape 1073741840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27" name="Shape 1073741841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b="1" dirty="0">
                    <a:solidFill>
                      <a:srgbClr val="FFFFFF"/>
                    </a:solidFill>
                    <a:effectLst/>
                    <a:latin typeface="Cambria"/>
                    <a:ea typeface="Cambria"/>
                    <a:cs typeface="Cambria"/>
                  </a:rPr>
                  <a:t>APTDQ</a:t>
                </a:r>
                <a:endParaRPr lang="fr-CA" sz="1800" b="1" dirty="0">
                  <a:solidFill>
                    <a:srgbClr val="000000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sp>
          <p:nvSpPr>
            <p:cNvPr id="21" name="Shape 1073741843"/>
            <p:cNvSpPr/>
            <p:nvPr/>
          </p:nvSpPr>
          <p:spPr>
            <a:xfrm>
              <a:off x="1753006" y="292161"/>
              <a:ext cx="730420" cy="1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grpFill/>
            <a:ln w="9525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fr-CA" b="1"/>
            </a:p>
          </p:txBody>
        </p:sp>
        <p:grpSp>
          <p:nvGrpSpPr>
            <p:cNvPr id="22" name="Group 1073741846"/>
            <p:cNvGrpSpPr/>
            <p:nvPr/>
          </p:nvGrpSpPr>
          <p:grpSpPr>
            <a:xfrm>
              <a:off x="2921676" y="438251"/>
              <a:ext cx="584338" cy="146086"/>
              <a:chOff x="-1" y="0"/>
              <a:chExt cx="584337" cy="146085"/>
            </a:xfrm>
            <a:grpFill/>
          </p:grpSpPr>
          <p:sp>
            <p:nvSpPr>
              <p:cNvPr id="24" name="Shape 1073741844"/>
              <p:cNvSpPr/>
              <p:nvPr/>
            </p:nvSpPr>
            <p:spPr>
              <a:xfrm>
                <a:off x="-1" y="0"/>
                <a:ext cx="584337" cy="146085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>
                <a:outerShdw blurRad="38100" dist="23000" dir="5400000" rotWithShape="0">
                  <a:srgbClr val="000000">
                    <a:alpha val="35000"/>
                  </a:srgbClr>
                </a:outerShdw>
              </a:effectLst>
            </p:spPr>
            <p:txBody>
              <a:bodyPr/>
              <a:lstStyle/>
              <a:p>
                <a:endParaRPr lang="fr-CA" b="1"/>
              </a:p>
            </p:txBody>
          </p:sp>
          <p:sp>
            <p:nvSpPr>
              <p:cNvPr id="25" name="Shape 1073741845"/>
              <p:cNvSpPr/>
              <p:nvPr/>
            </p:nvSpPr>
            <p:spPr>
              <a:xfrm>
                <a:off x="-1" y="0"/>
                <a:ext cx="584337" cy="146084"/>
              </a:xfrm>
              <a:prstGeom prst="rect">
                <a:avLst/>
              </a:prstGeom>
              <a:grpFill/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t">
                <a:noAutofit/>
              </a:bodyPr>
              <a:lstStyle/>
              <a:p>
                <a:pPr algn="ctr">
                  <a:spcAft>
                    <a:spcPts val="0"/>
                  </a:spcAft>
                </a:pPr>
                <a:r>
                  <a:rPr lang="fr-FR" sz="900" b="1" dirty="0">
                    <a:solidFill>
                      <a:srgbClr val="FFFFFF"/>
                    </a:solidFill>
                    <a:effectLst/>
                    <a:latin typeface="Cambria"/>
                    <a:ea typeface="Cambria"/>
                    <a:cs typeface="Cambria"/>
                  </a:rPr>
                  <a:t>etc.</a:t>
                </a:r>
                <a:endParaRPr lang="fr-CA" sz="1800" b="1" dirty="0">
                  <a:solidFill>
                    <a:srgbClr val="000000"/>
                  </a:solidFill>
                  <a:effectLst/>
                  <a:latin typeface="Cambria"/>
                  <a:ea typeface="Cambria"/>
                  <a:cs typeface="Cambria"/>
                </a:endParaRPr>
              </a:p>
            </p:txBody>
          </p:sp>
        </p:grpSp>
        <p:sp>
          <p:nvSpPr>
            <p:cNvPr id="23" name="Shape 1073741847"/>
            <p:cNvSpPr/>
            <p:nvPr/>
          </p:nvSpPr>
          <p:spPr>
            <a:xfrm>
              <a:off x="1753006" y="292161"/>
              <a:ext cx="1460840" cy="1460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0" y="10800"/>
                  </a:lnTo>
                  <a:lnTo>
                    <a:pt x="21600" y="10800"/>
                  </a:lnTo>
                  <a:lnTo>
                    <a:pt x="21600" y="21600"/>
                  </a:lnTo>
                </a:path>
              </a:pathLst>
            </a:custGeom>
            <a:grpFill/>
            <a:ln w="9525" cap="flat">
              <a:solidFill>
                <a:srgbClr val="3F6696"/>
              </a:solidFill>
              <a:prstDash val="solid"/>
              <a:round/>
            </a:ln>
            <a:effectLst/>
          </p:spPr>
          <p:txBody>
            <a:bodyPr/>
            <a:lstStyle/>
            <a:p>
              <a:endParaRPr lang="fr-CA" b="1"/>
            </a:p>
          </p:txBody>
        </p:sp>
      </p:grpSp>
    </p:spTree>
    <p:extLst>
      <p:ext uri="{BB962C8B-B14F-4D97-AF65-F5344CB8AC3E}">
        <p14:creationId xmlns:p14="http://schemas.microsoft.com/office/powerpoint/2010/main" xmlns="" val="235560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5192" y="2132856"/>
            <a:ext cx="5482952" cy="4320480"/>
          </a:xfrm>
        </p:spPr>
        <p:txBody>
          <a:bodyPr>
            <a:normAutofit fontScale="77500" lnSpcReduction="20000"/>
          </a:bodyPr>
          <a:lstStyle/>
          <a:p>
            <a:pPr fontAlgn="base"/>
            <a:r>
              <a:rPr lang="fr-FR" sz="2000" dirty="0"/>
              <a:t>La formule de </a:t>
            </a:r>
            <a:r>
              <a:rPr lang="fr-FR" sz="2000" b="1" dirty="0"/>
              <a:t>congrès conjoint </a:t>
            </a:r>
            <a:r>
              <a:rPr lang="fr-FR" sz="2000" dirty="0"/>
              <a:t>(ex. CMD) avec possibilité </a:t>
            </a:r>
            <a:r>
              <a:rPr lang="fr-FR" sz="2000" b="1" dirty="0"/>
              <a:t>d’alternance </a:t>
            </a:r>
            <a:r>
              <a:rPr lang="fr-FR" sz="2000" dirty="0"/>
              <a:t>(ex. lieu ou fréquence)</a:t>
            </a:r>
          </a:p>
          <a:p>
            <a:pPr lvl="1" fontAlgn="base"/>
            <a:r>
              <a:rPr lang="fr-FR" dirty="0"/>
              <a:t>100% de l’organisation à la </a:t>
            </a:r>
            <a:r>
              <a:rPr lang="fr-FR" dirty="0" smtClean="0"/>
              <a:t>Fédération</a:t>
            </a:r>
            <a:endParaRPr lang="fr-FR" dirty="0"/>
          </a:p>
          <a:p>
            <a:pPr lvl="1" fontAlgn="base"/>
            <a:r>
              <a:rPr lang="fr-FR" dirty="0"/>
              <a:t>La redistribution des profits entre les membres participants</a:t>
            </a:r>
          </a:p>
          <a:p>
            <a:pPr marL="457200" lvl="1" indent="0" fontAlgn="base">
              <a:buNone/>
            </a:pPr>
            <a:endParaRPr lang="fr-CA" sz="1400" dirty="0"/>
          </a:p>
          <a:p>
            <a:pPr fontAlgn="base"/>
            <a:r>
              <a:rPr lang="fr-FR" sz="2000" dirty="0"/>
              <a:t>Les revenus partagés </a:t>
            </a:r>
            <a:r>
              <a:rPr lang="fr-CA" sz="2000" dirty="0"/>
              <a:t>d’activités, voire de programmes de </a:t>
            </a:r>
            <a:r>
              <a:rPr lang="fr-CA" sz="2000" b="1" dirty="0"/>
              <a:t>formation en partenariats</a:t>
            </a:r>
          </a:p>
          <a:p>
            <a:pPr marL="0" indent="0" fontAlgn="base">
              <a:buNone/>
            </a:pPr>
            <a:endParaRPr lang="fr-CA" sz="2000" dirty="0"/>
          </a:p>
          <a:p>
            <a:pPr fontAlgn="base"/>
            <a:r>
              <a:rPr lang="fr-FR" sz="2000" b="1" dirty="0"/>
              <a:t>L’administration consolidée </a:t>
            </a:r>
            <a:r>
              <a:rPr lang="fr-FR" sz="2000" dirty="0"/>
              <a:t>des activités du programme fédéral </a:t>
            </a:r>
            <a:r>
              <a:rPr lang="fr-FR" sz="2000" b="1" i="1" dirty="0"/>
              <a:t>Jeunesse Canada au Travail </a:t>
            </a:r>
          </a:p>
          <a:p>
            <a:pPr marL="0" indent="0" fontAlgn="base">
              <a:buNone/>
            </a:pPr>
            <a:endParaRPr lang="fr-FR" sz="2000" i="1" dirty="0"/>
          </a:p>
          <a:p>
            <a:pPr fontAlgn="base"/>
            <a:r>
              <a:rPr lang="fr-FR" sz="2000" dirty="0"/>
              <a:t>L’</a:t>
            </a:r>
            <a:r>
              <a:rPr lang="fr-FR" sz="2000" b="1" dirty="0"/>
              <a:t>optimisation</a:t>
            </a:r>
            <a:r>
              <a:rPr lang="fr-FR" sz="2000" dirty="0"/>
              <a:t> du</a:t>
            </a:r>
            <a:r>
              <a:rPr lang="fr-FR" sz="2000" b="1" dirty="0"/>
              <a:t> financement </a:t>
            </a:r>
            <a:r>
              <a:rPr lang="fr-FR" sz="2000" dirty="0"/>
              <a:t>en provenance du </a:t>
            </a:r>
            <a:r>
              <a:rPr lang="fr-FR" sz="2000" b="1" dirty="0" smtClean="0"/>
              <a:t>Ministère (MCCQ) </a:t>
            </a:r>
            <a:r>
              <a:rPr lang="fr-CA" sz="2000" dirty="0"/>
              <a:t>issue de la subvention accordée à l’ASTED</a:t>
            </a:r>
          </a:p>
          <a:p>
            <a:pPr marL="0" indent="0" fontAlgn="base">
              <a:buNone/>
            </a:pPr>
            <a:endParaRPr lang="fr-CA" sz="2000" dirty="0"/>
          </a:p>
          <a:p>
            <a:pPr lvl="0" fontAlgn="base"/>
            <a:r>
              <a:rPr lang="fr-FR" sz="2000" dirty="0"/>
              <a:t>Des ventes de </a:t>
            </a:r>
            <a:r>
              <a:rPr lang="fr-FR" sz="2000" b="1" dirty="0"/>
              <a:t>publications</a:t>
            </a:r>
            <a:r>
              <a:rPr lang="fr-FR" sz="2000" dirty="0"/>
              <a:t> ; </a:t>
            </a:r>
            <a:r>
              <a:rPr lang="fr-FR" sz="2000" b="1" dirty="0"/>
              <a:t>les </a:t>
            </a:r>
            <a:r>
              <a:rPr lang="fr-FR" sz="2000" b="1" dirty="0" smtClean="0"/>
              <a:t>Éditions </a:t>
            </a:r>
            <a:r>
              <a:rPr lang="fr-FR" sz="2000" dirty="0" smtClean="0"/>
              <a:t>ASTED seraient </a:t>
            </a:r>
            <a:r>
              <a:rPr lang="fr-FR" sz="2000" b="1" dirty="0"/>
              <a:t>intégrées </a:t>
            </a:r>
            <a:r>
              <a:rPr lang="fr-FR" sz="2000" dirty="0"/>
              <a:t>à la Fédération</a:t>
            </a:r>
            <a:endParaRPr lang="fr-CA" sz="2000" dirty="0"/>
          </a:p>
          <a:p>
            <a:endParaRPr lang="fr-CA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776931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17487" y="495668"/>
            <a:ext cx="9144000" cy="936104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Aspects financiers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323527" y="1412776"/>
            <a:ext cx="52854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600" b="1" dirty="0">
                <a:solidFill>
                  <a:schemeClr val="bg1">
                    <a:lumMod val="50000"/>
                  </a:schemeClr>
                </a:solidFill>
                <a:latin typeface="+mj-lt"/>
              </a:rPr>
              <a:t>Le financement est assuré par  :</a:t>
            </a:r>
          </a:p>
        </p:txBody>
      </p:sp>
      <p:sp>
        <p:nvSpPr>
          <p:cNvPr id="10" name="Rectangle à coins arrondis 9"/>
          <p:cNvSpPr/>
          <p:nvPr/>
        </p:nvSpPr>
        <p:spPr>
          <a:xfrm>
            <a:off x="6012160" y="2060848"/>
            <a:ext cx="2952328" cy="3528392"/>
          </a:xfrm>
          <a:prstGeom prst="roundRect">
            <a:avLst/>
          </a:prstGeom>
          <a:solidFill>
            <a:srgbClr val="2F589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 sz="1050" b="1" dirty="0"/>
          </a:p>
        </p:txBody>
      </p:sp>
      <p:sp>
        <p:nvSpPr>
          <p:cNvPr id="11" name="ZoneTexte 10"/>
          <p:cNvSpPr txBox="1"/>
          <p:nvPr/>
        </p:nvSpPr>
        <p:spPr>
          <a:xfrm>
            <a:off x="6030019" y="2326808"/>
            <a:ext cx="2808312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Les coûts d’adhésion proposés:</a:t>
            </a:r>
          </a:p>
          <a:p>
            <a:pPr algn="ctr"/>
            <a:endParaRPr lang="fr-CA" sz="1400" b="1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L’adhésion des </a:t>
            </a:r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associations</a:t>
            </a: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est calculée </a:t>
            </a:r>
            <a:r>
              <a:rPr lang="fr-CA" sz="1400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en pourcentage </a:t>
            </a:r>
            <a:r>
              <a:rPr lang="fr-CA" sz="1400" b="1" dirty="0" smtClean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(%) </a:t>
            </a: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de leur </a:t>
            </a:r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budget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L’adhésion des</a:t>
            </a:r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institutions </a:t>
            </a: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est semblable à celle pratiquée actuellement par l‘ASTED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CA" sz="1400" dirty="0">
              <a:solidFill>
                <a:schemeClr val="bg1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L’adhésion des </a:t>
            </a:r>
            <a:r>
              <a:rPr lang="fr-CA" sz="1400" b="1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membres corporatifs</a:t>
            </a:r>
            <a:r>
              <a:rPr lang="fr-CA" sz="1400" dirty="0">
                <a:solidFill>
                  <a:schemeClr val="bg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reste à définir (possibilité de statuts or, argent, bronze…).</a:t>
            </a:r>
          </a:p>
          <a:p>
            <a:endParaRPr lang="fr-CA" sz="1000" dirty="0"/>
          </a:p>
        </p:txBody>
      </p:sp>
    </p:spTree>
    <p:extLst>
      <p:ext uri="{BB962C8B-B14F-4D97-AF65-F5344CB8AC3E}">
        <p14:creationId xmlns:p14="http://schemas.microsoft.com/office/powerpoint/2010/main" xmlns="" val="19101491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-90707"/>
            <a:ext cx="9144000" cy="1600200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Échéancier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776931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xmlns="" val="3735245204"/>
              </p:ext>
            </p:extLst>
          </p:nvPr>
        </p:nvGraphicFramePr>
        <p:xfrm>
          <a:off x="251520" y="798789"/>
          <a:ext cx="7896709" cy="3234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7"/>
          <p:cNvSpPr/>
          <p:nvPr/>
        </p:nvSpPr>
        <p:spPr>
          <a:xfrm rot="2113151">
            <a:off x="399664" y="419825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b="1" dirty="0">
                <a:latin typeface="+mj-lt"/>
              </a:rPr>
              <a:t>Obtenir derniers appuis (ABPQ, </a:t>
            </a:r>
            <a:r>
              <a:rPr lang="fr-CA" b="1" dirty="0" err="1">
                <a:latin typeface="+mj-lt"/>
              </a:rPr>
              <a:t>BAnQ</a:t>
            </a:r>
            <a:r>
              <a:rPr lang="fr-CA" b="1" dirty="0">
                <a:latin typeface="+mj-lt"/>
              </a:rPr>
              <a:t>, etc.)</a:t>
            </a:r>
          </a:p>
        </p:txBody>
      </p:sp>
      <p:sp>
        <p:nvSpPr>
          <p:cNvPr id="9" name="Rectangle 8"/>
          <p:cNvSpPr/>
          <p:nvPr/>
        </p:nvSpPr>
        <p:spPr>
          <a:xfrm rot="2166005">
            <a:off x="2624897" y="3917494"/>
            <a:ext cx="3265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latin typeface="+mj-lt"/>
              </a:rPr>
              <a:t>Charte à définir début 2017</a:t>
            </a:r>
          </a:p>
        </p:txBody>
      </p:sp>
      <p:sp>
        <p:nvSpPr>
          <p:cNvPr id="10" name="Rectangle 9"/>
          <p:cNvSpPr/>
          <p:nvPr/>
        </p:nvSpPr>
        <p:spPr>
          <a:xfrm rot="2073411">
            <a:off x="3585841" y="4073085"/>
            <a:ext cx="3712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latin typeface="+mj-lt"/>
              </a:rPr>
              <a:t>Création d’un conseil provisoire</a:t>
            </a:r>
          </a:p>
        </p:txBody>
      </p:sp>
      <p:sp>
        <p:nvSpPr>
          <p:cNvPr id="11" name="Rectangle 10"/>
          <p:cNvSpPr/>
          <p:nvPr/>
        </p:nvSpPr>
        <p:spPr>
          <a:xfrm rot="2137957">
            <a:off x="4586778" y="3822036"/>
            <a:ext cx="27815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latin typeface="+mj-lt"/>
              </a:rPr>
              <a:t>Proposition au CPI 2017</a:t>
            </a:r>
          </a:p>
        </p:txBody>
      </p:sp>
      <p:sp>
        <p:nvSpPr>
          <p:cNvPr id="12" name="Rectangle 11"/>
          <p:cNvSpPr/>
          <p:nvPr/>
        </p:nvSpPr>
        <p:spPr>
          <a:xfrm rot="2098779">
            <a:off x="6066714" y="3733366"/>
            <a:ext cx="29258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b="1" dirty="0">
                <a:latin typeface="+mj-lt"/>
              </a:rPr>
              <a:t>Abolition </a:t>
            </a:r>
            <a:r>
              <a:rPr lang="fr-CA" b="1" dirty="0" smtClean="0">
                <a:latin typeface="+mj-lt"/>
              </a:rPr>
              <a:t>ASTED AG </a:t>
            </a:r>
            <a:r>
              <a:rPr lang="fr-CA" b="1" dirty="0">
                <a:latin typeface="+mj-lt"/>
              </a:rPr>
              <a:t>2018</a:t>
            </a:r>
          </a:p>
        </p:txBody>
      </p:sp>
    </p:spTree>
    <p:extLst>
      <p:ext uri="{BB962C8B-B14F-4D97-AF65-F5344CB8AC3E}">
        <p14:creationId xmlns:p14="http://schemas.microsoft.com/office/powerpoint/2010/main" xmlns="" val="2139211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2060848"/>
            <a:ext cx="9144000" cy="1600200"/>
          </a:xfrm>
        </p:spPr>
        <p:txBody>
          <a:bodyPr/>
          <a:lstStyle/>
          <a:p>
            <a:r>
              <a:rPr lang="fr-CA" sz="4800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4776931" cy="365125"/>
          </a:xfrm>
        </p:spPr>
        <p:txBody>
          <a:bodyPr/>
          <a:lstStyle/>
          <a:p>
            <a:r>
              <a:rPr lang="en-US" dirty="0" err="1"/>
              <a:t>Projet</a:t>
            </a:r>
            <a:r>
              <a:rPr lang="en-US" dirty="0"/>
              <a:t> de </a:t>
            </a:r>
            <a:r>
              <a:rPr lang="en-US" dirty="0" err="1"/>
              <a:t>fédération</a:t>
            </a:r>
            <a:r>
              <a:rPr lang="en-US" dirty="0"/>
              <a:t> des </a:t>
            </a:r>
            <a:r>
              <a:rPr lang="en-US" dirty="0" err="1"/>
              <a:t>milieux</a:t>
            </a:r>
            <a:r>
              <a:rPr lang="en-US" dirty="0"/>
              <a:t> </a:t>
            </a:r>
            <a:r>
              <a:rPr lang="en-US" dirty="0" err="1"/>
              <a:t>documentaires</a:t>
            </a:r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7" name="Picture 2" descr="http://asted.ca/wp-content/uploads/2016/06/asted_color_7x1_HR-e146317613310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74561"/>
            <a:ext cx="2304256" cy="321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01489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écutif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421</TotalTime>
  <Words>725</Words>
  <Application>Microsoft Office PowerPoint</Application>
  <PresentationFormat>Affichage à l'écran (4:3)</PresentationFormat>
  <Paragraphs>148</Paragraphs>
  <Slides>9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Exécutif</vt:lpstr>
      <vt:lpstr>Projet de Fédération francophone des milieux documentaires et archivistiques </vt:lpstr>
      <vt:lpstr>Avis au lecteur</vt:lpstr>
      <vt:lpstr>Contexte et historique</vt:lpstr>
      <vt:lpstr>Objectifs</vt:lpstr>
      <vt:lpstr>Structure organisationnelle proposée</vt:lpstr>
      <vt:lpstr>Gouvernance : Principes</vt:lpstr>
      <vt:lpstr>Aspects financiers</vt:lpstr>
      <vt:lpstr>Échéancier</vt:lpstr>
      <vt:lpstr>Discussion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de Fédération francophone des milieux documentaires et archivistiques</dc:title>
  <dc:creator>Robin Dumais</dc:creator>
  <cp:lastModifiedBy>Stagiaire</cp:lastModifiedBy>
  <cp:revision>112</cp:revision>
  <cp:lastPrinted>2016-11-29T15:54:28Z</cp:lastPrinted>
  <dcterms:created xsi:type="dcterms:W3CDTF">2016-11-29T00:45:43Z</dcterms:created>
  <dcterms:modified xsi:type="dcterms:W3CDTF">2017-02-20T16:04:42Z</dcterms:modified>
</cp:coreProperties>
</file>